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Nunito"/>
      <p:bold r:id="rId37"/>
      <p:boldItalic r:id="rId38"/>
    </p:embeddedFont>
    <p:embeddedFont>
      <p:font typeface="Fira Sans"/>
      <p:regular r:id="rId39"/>
      <p:bold r:id="rId40"/>
      <p:italic r:id="rId41"/>
      <p:boldItalic r:id="rId42"/>
    </p:embeddedFont>
    <p:embeddedFont>
      <p:font typeface="Fira Sans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bold.fntdata"/><Relationship Id="rId20" Type="http://schemas.openxmlformats.org/officeDocument/2006/relationships/slide" Target="slides/slide14.xml"/><Relationship Id="rId42" Type="http://schemas.openxmlformats.org/officeDocument/2006/relationships/font" Target="fonts/FiraSans-boldItalic.fntdata"/><Relationship Id="rId41" Type="http://schemas.openxmlformats.org/officeDocument/2006/relationships/font" Target="fonts/FiraSans-italic.fntdata"/><Relationship Id="rId22" Type="http://schemas.openxmlformats.org/officeDocument/2006/relationships/slide" Target="slides/slide16.xml"/><Relationship Id="rId44" Type="http://schemas.openxmlformats.org/officeDocument/2006/relationships/font" Target="fonts/FiraSansLight-bold.fntdata"/><Relationship Id="rId21" Type="http://schemas.openxmlformats.org/officeDocument/2006/relationships/slide" Target="slides/slide15.xml"/><Relationship Id="rId43" Type="http://schemas.openxmlformats.org/officeDocument/2006/relationships/font" Target="fonts/FiraSansLight-regular.fntdata"/><Relationship Id="rId24" Type="http://schemas.openxmlformats.org/officeDocument/2006/relationships/slide" Target="slides/slide18.xml"/><Relationship Id="rId46" Type="http://schemas.openxmlformats.org/officeDocument/2006/relationships/font" Target="fonts/FiraSansLight-boldItalic.fntdata"/><Relationship Id="rId23" Type="http://schemas.openxmlformats.org/officeDocument/2006/relationships/slide" Target="slides/slide17.xml"/><Relationship Id="rId45" Type="http://schemas.openxmlformats.org/officeDocument/2006/relationships/font" Target="fonts/FiraSans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bold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FiraSans-regular.fntdata"/><Relationship Id="rId16" Type="http://schemas.openxmlformats.org/officeDocument/2006/relationships/slide" Target="slides/slide10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f9622b31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THURSDAY FEB 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Ahmad: 19-20, 25-30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Neeti: 1-9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Sara: 21-24, 13-15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Sohan: 10-12, 16-18</a:t>
            </a:r>
            <a:endParaRPr/>
          </a:p>
        </p:txBody>
      </p:sp>
      <p:sp>
        <p:nvSpPr>
          <p:cNvPr id="127" name="Google Shape;127;g1ef9622b31b_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a540fb2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1a540fb26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927c2d21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d927c2d21a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8b40d63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d8b40d635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927c2d2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d927c2d21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927c2d2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d927c2d21a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8b40d63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d8b40d635d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927c2d21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d927c2d21a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a540fb26b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1a540fb26b_1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8b40d635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d8b40d635d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a540fb26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1a540fb26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0eb1438e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10eb1438e8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a540fb26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1a540fb26b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8b40d63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d8b40d635d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bdc40c6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1bdc40c67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77f49ff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377f49ff7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97b52d1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d97b52d1dc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927c2d2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d927c2d21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7da71fb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37da71fb2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927c2d2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d927c2d21a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a540fb26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1a540fb26b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a540fb26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1a540fb26b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0eb1438e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10eb1438e8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f9622b31b_4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ef9622b31b_4_3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927c2d2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d927c2d21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927c2d2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d927c2d21a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927c2d21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d927c2d21a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927c2d21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d927c2d21a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927c2d21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d927c2d21a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927c2d21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d927c2d21a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Relationship Id="rId7" Type="http://schemas.openxmlformats.org/officeDocument/2006/relationships/hyperlink" Target="http://drive.google.com/file/d/1Hi3hYHVGqc5WvhHolzifj5zPtJxxgwg_/view" TargetMode="External"/><Relationship Id="rId8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3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40.jpg"/><Relationship Id="rId7" Type="http://schemas.openxmlformats.org/officeDocument/2006/relationships/image" Target="../media/image38.jpg"/><Relationship Id="rId8" Type="http://schemas.openxmlformats.org/officeDocument/2006/relationships/image" Target="../media/image3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hyperlink" Target="http://drive.google.com/file/d/1Fj4qC8vIj9LtWtSi2chUauOJqmoV3pbQ/view" TargetMode="External"/><Relationship Id="rId5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1420942">
            <a:off x="-1136714" y="-1123577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 rot="-6822524">
            <a:off x="7099441" y="2965270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-70890" y="2916951"/>
            <a:ext cx="2851875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>
            <a:off x="4936489" y="-1854253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 rot="-6041414">
            <a:off x="7025363" y="2534114"/>
            <a:ext cx="1602604" cy="1602604"/>
          </a:xfrm>
          <a:custGeom>
            <a:rect b="b" l="l" r="r" t="t"/>
            <a:pathLst>
              <a:path extrusionOk="0" h="3213856" w="3213856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>
            <a:off x="4163788" y="262464"/>
            <a:ext cx="744495" cy="744495"/>
          </a:xfrm>
          <a:custGeom>
            <a:rect b="b" l="l" r="r" t="t"/>
            <a:pathLst>
              <a:path extrusionOk="0" h="1488989" w="1488989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5" name="Google Shape;135;p25"/>
          <p:cNvGrpSpPr/>
          <p:nvPr/>
        </p:nvGrpSpPr>
        <p:grpSpPr>
          <a:xfrm>
            <a:off x="1799875" y="1410812"/>
            <a:ext cx="5472338" cy="3673523"/>
            <a:chOff x="-67" y="480349"/>
            <a:chExt cx="14592900" cy="9651927"/>
          </a:xfrm>
        </p:grpSpPr>
        <p:sp>
          <p:nvSpPr>
            <p:cNvPr id="136" name="Google Shape;136;p25"/>
            <p:cNvSpPr txBox="1"/>
            <p:nvPr/>
          </p:nvSpPr>
          <p:spPr>
            <a:xfrm>
              <a:off x="-67" y="480349"/>
              <a:ext cx="14592900" cy="570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Senior Design Project: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Cognitive Assistance with LiDAR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Localization (C-ALL)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Preliminary Demo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1782400" y="7632975"/>
              <a:ext cx="11124900" cy="24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Ahmad Shah, </a:t>
              </a: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Neeti Mistry, Sara Gaber </a:t>
              </a: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&amp; Sohan Chatterjee</a:t>
              </a:r>
              <a:endParaRPr b="1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38" name="Google Shape;138;p25"/>
          <p:cNvSpPr/>
          <p:nvPr/>
        </p:nvSpPr>
        <p:spPr>
          <a:xfrm flipH="1" rot="3211846">
            <a:off x="911202" y="1340334"/>
            <a:ext cx="461041" cy="734993"/>
          </a:xfrm>
          <a:custGeom>
            <a:rect b="b" l="l" r="r" t="t"/>
            <a:pathLst>
              <a:path extrusionOk="0" h="1468482" w="921139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34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34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34"/>
          <p:cNvSpPr txBox="1"/>
          <p:nvPr/>
        </p:nvSpPr>
        <p:spPr>
          <a:xfrm>
            <a:off x="1242150" y="2967063"/>
            <a:ext cx="6659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 Case Diagram</a:t>
            </a:r>
            <a:endParaRPr sz="4400"/>
          </a:p>
        </p:txBody>
      </p:sp>
      <p:sp>
        <p:nvSpPr>
          <p:cNvPr id="217" name="Google Shape;217;p34"/>
          <p:cNvSpPr txBox="1"/>
          <p:nvPr/>
        </p:nvSpPr>
        <p:spPr>
          <a:xfrm>
            <a:off x="2040000" y="3809913"/>
            <a:ext cx="50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Updated use case diagram and table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35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35"/>
          <p:cNvSpPr txBox="1"/>
          <p:nvPr/>
        </p:nvSpPr>
        <p:spPr>
          <a:xfrm>
            <a:off x="1269750" y="354524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Table of Use Cases</a:t>
            </a:r>
            <a:endParaRPr sz="3600"/>
          </a:p>
        </p:txBody>
      </p:sp>
      <p:pic>
        <p:nvPicPr>
          <p:cNvPr id="225" name="Google Shape;225;p35"/>
          <p:cNvPicPr preferRelativeResize="0"/>
          <p:nvPr/>
        </p:nvPicPr>
        <p:blipFill rotWithShape="1">
          <a:blip r:embed="rId4">
            <a:alphaModFix/>
          </a:blip>
          <a:srcRect b="28973" l="32061" r="32215" t="27489"/>
          <a:stretch/>
        </p:blipFill>
        <p:spPr>
          <a:xfrm>
            <a:off x="1921525" y="1001025"/>
            <a:ext cx="5300951" cy="403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36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36"/>
          <p:cNvSpPr txBox="1"/>
          <p:nvPr/>
        </p:nvSpPr>
        <p:spPr>
          <a:xfrm>
            <a:off x="1269750" y="354524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 Case Diagram</a:t>
            </a:r>
            <a:endParaRPr sz="3600"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351" y="1073724"/>
            <a:ext cx="4063299" cy="393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7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37"/>
          <p:cNvSpPr/>
          <p:nvPr/>
        </p:nvSpPr>
        <p:spPr>
          <a:xfrm>
            <a:off x="6867900" y="4667303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37"/>
          <p:cNvSpPr txBox="1"/>
          <p:nvPr/>
        </p:nvSpPr>
        <p:spPr>
          <a:xfrm>
            <a:off x="939300" y="2801625"/>
            <a:ext cx="726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(1) </a:t>
            </a: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 Case and Corresponding Activity Diagram</a:t>
            </a:r>
            <a:endParaRPr sz="4000"/>
          </a:p>
        </p:txBody>
      </p:sp>
      <p:sp>
        <p:nvSpPr>
          <p:cNvPr id="243" name="Google Shape;243;p37"/>
          <p:cNvSpPr txBox="1"/>
          <p:nvPr/>
        </p:nvSpPr>
        <p:spPr>
          <a:xfrm>
            <a:off x="1884750" y="4227063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Selected one use case and corresponding activity diagram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38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38"/>
          <p:cNvSpPr txBox="1"/>
          <p:nvPr/>
        </p:nvSpPr>
        <p:spPr>
          <a:xfrm>
            <a:off x="1269750" y="354524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 Case</a:t>
            </a:r>
            <a:endParaRPr sz="3600"/>
          </a:p>
        </p:txBody>
      </p:sp>
      <p:pic>
        <p:nvPicPr>
          <p:cNvPr id="251" name="Google Shape;251;p38"/>
          <p:cNvPicPr preferRelativeResize="0"/>
          <p:nvPr/>
        </p:nvPicPr>
        <p:blipFill rotWithShape="1">
          <a:blip r:embed="rId4">
            <a:alphaModFix/>
          </a:blip>
          <a:srcRect b="34849" l="32058" r="31717" t="19211"/>
          <a:stretch/>
        </p:blipFill>
        <p:spPr>
          <a:xfrm>
            <a:off x="2047475" y="1001025"/>
            <a:ext cx="5049027" cy="40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3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39"/>
          <p:cNvSpPr txBox="1"/>
          <p:nvPr/>
        </p:nvSpPr>
        <p:spPr>
          <a:xfrm>
            <a:off x="1269750" y="167950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Activity</a:t>
            </a: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Diagram</a:t>
            </a:r>
            <a:endParaRPr sz="3600"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025" y="774525"/>
            <a:ext cx="1991954" cy="431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0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40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40"/>
          <p:cNvSpPr/>
          <p:nvPr/>
        </p:nvSpPr>
        <p:spPr>
          <a:xfrm>
            <a:off x="6867900" y="4667303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40"/>
          <p:cNvSpPr txBox="1"/>
          <p:nvPr/>
        </p:nvSpPr>
        <p:spPr>
          <a:xfrm>
            <a:off x="939300" y="3077713"/>
            <a:ext cx="726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Class Diagram and CRC Cards</a:t>
            </a:r>
            <a:endParaRPr sz="4000"/>
          </a:p>
        </p:txBody>
      </p:sp>
      <p:sp>
        <p:nvSpPr>
          <p:cNvPr id="269" name="Google Shape;269;p40"/>
          <p:cNvSpPr txBox="1"/>
          <p:nvPr/>
        </p:nvSpPr>
        <p:spPr>
          <a:xfrm>
            <a:off x="1884750" y="3969428"/>
            <a:ext cx="5374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Mapping every step of activity diagram to at least one class and </a:t>
            </a: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showing</a:t>
            </a: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the class' responsibility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4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41"/>
          <p:cNvSpPr txBox="1"/>
          <p:nvPr/>
        </p:nvSpPr>
        <p:spPr>
          <a:xfrm>
            <a:off x="1269750" y="199450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Class Diagram</a:t>
            </a:r>
            <a:endParaRPr sz="3600"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287" y="806025"/>
            <a:ext cx="3895427" cy="424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42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42"/>
          <p:cNvSpPr txBox="1"/>
          <p:nvPr/>
        </p:nvSpPr>
        <p:spPr>
          <a:xfrm>
            <a:off x="1269750" y="157450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CRC Cards</a:t>
            </a:r>
            <a:endParaRPr sz="36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525" y="785025"/>
            <a:ext cx="4612946" cy="42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43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43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43"/>
          <p:cNvSpPr txBox="1"/>
          <p:nvPr/>
        </p:nvSpPr>
        <p:spPr>
          <a:xfrm>
            <a:off x="1242150" y="2882463"/>
            <a:ext cx="665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Live Demos</a:t>
            </a:r>
            <a:endParaRPr sz="5200"/>
          </a:p>
        </p:txBody>
      </p:sp>
      <p:sp>
        <p:nvSpPr>
          <p:cNvPr id="295" name="Google Shape;295;p43"/>
          <p:cNvSpPr txBox="1"/>
          <p:nvPr/>
        </p:nvSpPr>
        <p:spPr>
          <a:xfrm>
            <a:off x="1884750" y="3985150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Current status of the project implementation and testing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26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6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26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  <a:endParaRPr sz="5500"/>
          </a:p>
        </p:txBody>
      </p:sp>
      <p:sp>
        <p:nvSpPr>
          <p:cNvPr id="148" name="Google Shape;148;p26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Overview of Project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44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44"/>
          <p:cNvSpPr txBox="1"/>
          <p:nvPr/>
        </p:nvSpPr>
        <p:spPr>
          <a:xfrm>
            <a:off x="1269750" y="286674"/>
            <a:ext cx="660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Working Prototype Demos</a:t>
            </a:r>
            <a:endParaRPr sz="4200"/>
          </a:p>
        </p:txBody>
      </p:sp>
      <p:pic>
        <p:nvPicPr>
          <p:cNvPr id="303" name="Google Shape;303;p44" title="IMG_067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50" y="1086088"/>
            <a:ext cx="1675349" cy="364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 title="IMG_067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175" y="1086075"/>
            <a:ext cx="1675349" cy="364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 title="IMG_067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8875" y="1086075"/>
            <a:ext cx="1675349" cy="364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 title="MapDirections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3475" y="1089812"/>
            <a:ext cx="1675350" cy="363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45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45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45"/>
          <p:cNvSpPr txBox="1"/>
          <p:nvPr/>
        </p:nvSpPr>
        <p:spPr>
          <a:xfrm>
            <a:off x="1242150" y="2997950"/>
            <a:ext cx="665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Hardware Prototype</a:t>
            </a:r>
            <a:endParaRPr sz="57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16" name="Google Shape;316;p45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Solidworks Prototypes and Hardware Materials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46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46"/>
          <p:cNvSpPr txBox="1"/>
          <p:nvPr/>
        </p:nvSpPr>
        <p:spPr>
          <a:xfrm>
            <a:off x="1269750" y="354524"/>
            <a:ext cx="660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Hardware</a:t>
            </a: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Update</a:t>
            </a:r>
            <a:endParaRPr sz="4200"/>
          </a:p>
        </p:txBody>
      </p:sp>
      <p:pic>
        <p:nvPicPr>
          <p:cNvPr id="324" name="Google Shape;324;p46"/>
          <p:cNvPicPr preferRelativeResize="0"/>
          <p:nvPr/>
        </p:nvPicPr>
        <p:blipFill rotWithShape="1">
          <a:blip r:embed="rId4">
            <a:alphaModFix/>
          </a:blip>
          <a:srcRect b="6230" l="7265" r="25025" t="7114"/>
          <a:stretch/>
        </p:blipFill>
        <p:spPr>
          <a:xfrm>
            <a:off x="555725" y="1132800"/>
            <a:ext cx="5444925" cy="38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 rotWithShape="1">
          <a:blip r:embed="rId5">
            <a:alphaModFix/>
          </a:blip>
          <a:srcRect b="0" l="22678" r="23465" t="0"/>
          <a:stretch/>
        </p:blipFill>
        <p:spPr>
          <a:xfrm>
            <a:off x="6553455" y="1132800"/>
            <a:ext cx="2096518" cy="389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47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47"/>
          <p:cNvSpPr txBox="1"/>
          <p:nvPr/>
        </p:nvSpPr>
        <p:spPr>
          <a:xfrm>
            <a:off x="1269750" y="354524"/>
            <a:ext cx="660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Hardware</a:t>
            </a: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Update</a:t>
            </a:r>
            <a:endParaRPr sz="4200"/>
          </a:p>
        </p:txBody>
      </p:sp>
      <p:pic>
        <p:nvPicPr>
          <p:cNvPr id="333" name="Google Shape;333;p47"/>
          <p:cNvPicPr preferRelativeResize="0"/>
          <p:nvPr/>
        </p:nvPicPr>
        <p:blipFill rotWithShape="1">
          <a:blip r:embed="rId4">
            <a:alphaModFix/>
          </a:blip>
          <a:srcRect b="16839" l="0" r="0" t="0"/>
          <a:stretch/>
        </p:blipFill>
        <p:spPr>
          <a:xfrm>
            <a:off x="3727213" y="1146250"/>
            <a:ext cx="1689577" cy="187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084" y="1153424"/>
            <a:ext cx="2878258" cy="383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7"/>
          <p:cNvPicPr preferRelativeResize="0"/>
          <p:nvPr/>
        </p:nvPicPr>
        <p:blipFill rotWithShape="1">
          <a:blip r:embed="rId6">
            <a:alphaModFix/>
          </a:blip>
          <a:srcRect b="18936" l="0" r="0" t="0"/>
          <a:stretch/>
        </p:blipFill>
        <p:spPr>
          <a:xfrm>
            <a:off x="246925" y="3179249"/>
            <a:ext cx="3003648" cy="18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7"/>
          <p:cNvPicPr preferRelativeResize="0"/>
          <p:nvPr/>
        </p:nvPicPr>
        <p:blipFill rotWithShape="1">
          <a:blip r:embed="rId7">
            <a:alphaModFix/>
          </a:blip>
          <a:srcRect b="16832" l="0" r="0" t="0"/>
          <a:stretch/>
        </p:blipFill>
        <p:spPr>
          <a:xfrm>
            <a:off x="3748503" y="3164900"/>
            <a:ext cx="1646984" cy="182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 rotWithShape="1">
          <a:blip r:embed="rId8">
            <a:alphaModFix/>
          </a:blip>
          <a:srcRect b="16839" l="0" r="0" t="0"/>
          <a:stretch/>
        </p:blipFill>
        <p:spPr>
          <a:xfrm>
            <a:off x="246925" y="1153425"/>
            <a:ext cx="3003648" cy="187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48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48"/>
          <p:cNvSpPr txBox="1"/>
          <p:nvPr/>
        </p:nvSpPr>
        <p:spPr>
          <a:xfrm>
            <a:off x="1269750" y="354524"/>
            <a:ext cx="660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Hardware</a:t>
            </a: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Update</a:t>
            </a:r>
            <a:endParaRPr sz="4200"/>
          </a:p>
        </p:txBody>
      </p:sp>
      <p:pic>
        <p:nvPicPr>
          <p:cNvPr id="345" name="Google Shape;345;p48" title="Hardware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651" y="1153424"/>
            <a:ext cx="2158693" cy="3837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9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49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49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49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Versioning Logic</a:t>
            </a:r>
            <a:endParaRPr sz="5500"/>
          </a:p>
        </p:txBody>
      </p:sp>
      <p:sp>
        <p:nvSpPr>
          <p:cNvPr id="355" name="Google Shape;355;p49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Show depots of generated versions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50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50"/>
          <p:cNvSpPr txBox="1"/>
          <p:nvPr/>
        </p:nvSpPr>
        <p:spPr>
          <a:xfrm>
            <a:off x="421800" y="1603000"/>
            <a:ext cx="83004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Prerequisites: 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Apple Developer Membership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General Steps: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Upload Build 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TestFlight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 internal testers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Obtain Feedback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Publish on App Store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p50"/>
          <p:cNvSpPr txBox="1"/>
          <p:nvPr/>
        </p:nvSpPr>
        <p:spPr>
          <a:xfrm>
            <a:off x="1269750" y="4242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Versioning Logic</a:t>
            </a:r>
            <a:endParaRPr sz="4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5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51"/>
          <p:cNvSpPr txBox="1"/>
          <p:nvPr/>
        </p:nvSpPr>
        <p:spPr>
          <a:xfrm>
            <a:off x="421800" y="1274125"/>
            <a:ext cx="8300400" cy="3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Upload Build to TestFlight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Upload to App Store Connect (Distribution Files)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Adding Test Details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Adding Test Information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Distribution Files Will Be Tracked Using GitHub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distribution will be versioned as follows: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Major.Minor.Change (Github Hash)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■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Major (X.0.0): Significant changes that may introduce breaking changes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■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Minor (X.Y.0): New features that are backward-compatible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■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Change (X.Y.Z): Small patches, Bug Fixes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51"/>
          <p:cNvSpPr txBox="1"/>
          <p:nvPr/>
        </p:nvSpPr>
        <p:spPr>
          <a:xfrm>
            <a:off x="1269750" y="29539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Versioning Logic</a:t>
            </a:r>
            <a:endParaRPr sz="4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52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52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52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Next Steps</a:t>
            </a:r>
            <a:endParaRPr sz="5500"/>
          </a:p>
        </p:txBody>
      </p:sp>
      <p:sp>
        <p:nvSpPr>
          <p:cNvPr id="381" name="Google Shape;381;p52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the Team Plans to Focus on Next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53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53"/>
          <p:cNvSpPr txBox="1"/>
          <p:nvPr/>
        </p:nvSpPr>
        <p:spPr>
          <a:xfrm>
            <a:off x="421800" y="1257300"/>
            <a:ext cx="8300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Refining Prototypes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Improve accuracy and performance of key features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Integration between hardware and software for seamless communication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Potentially have different color options for users for the hardware device (include customization options)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Conducting Usability Testing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Collaborate with visually impaired users to test system in real-world scenarios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Gather insights on the user experience, accessibility, and effectiveness of navigation assistance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 feedback to refine both hardware and software components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53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Next Steps</a:t>
            </a:r>
            <a:endParaRPr sz="4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7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7"/>
          <p:cNvSpPr txBox="1"/>
          <p:nvPr/>
        </p:nvSpPr>
        <p:spPr>
          <a:xfrm>
            <a:off x="421800" y="1181100"/>
            <a:ext cx="8300400" cy="3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Develop an affordable, real-time navigation system for visually impaired individuals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Utilizing LiDAR technology integrated into newer iPhone Pro models for real-time navigation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Technology Stack: 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LiDAR, Swift, Geographical ARKit, Bluetooth, 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Raspberry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Pi, Mobile Application (iOS), SolidWorks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Key Features:</a:t>
            </a:r>
            <a:endParaRPr b="1"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Real-time obstacle detection and path guidance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Integration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between hardware and software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Mapping and navigation on sidewalks rather than roads for improved pedestrian safety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Impact: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Enhancing mobility, independence, and accessibility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●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Started hardware implementation this semester and assembling initial components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Continuing development on codebase, refining obstacle detection and path guidance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  <a:endParaRPr sz="4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/>
          <p:nvPr/>
        </p:nvSpPr>
        <p:spPr>
          <a:xfrm rot="-9674865">
            <a:off x="-1620315" y="3250632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54"/>
          <p:cNvSpPr/>
          <p:nvPr/>
        </p:nvSpPr>
        <p:spPr>
          <a:xfrm rot="2804813">
            <a:off x="5762848" y="-1475827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54"/>
          <p:cNvSpPr/>
          <p:nvPr/>
        </p:nvSpPr>
        <p:spPr>
          <a:xfrm rot="-2573714">
            <a:off x="6591349" y="2755055"/>
            <a:ext cx="2155126" cy="4114800"/>
          </a:xfrm>
          <a:custGeom>
            <a:rect b="b" l="l" r="r" t="t"/>
            <a:pathLst>
              <a:path extrusionOk="0" h="8229600" w="4310253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54"/>
          <p:cNvSpPr/>
          <p:nvPr/>
        </p:nvSpPr>
        <p:spPr>
          <a:xfrm>
            <a:off x="740850" y="317267"/>
            <a:ext cx="1811290" cy="1848255"/>
          </a:xfrm>
          <a:custGeom>
            <a:rect b="b" l="l" r="r" t="t"/>
            <a:pathLst>
              <a:path extrusionOk="0" h="3696510" w="3622579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54"/>
          <p:cNvSpPr/>
          <p:nvPr/>
        </p:nvSpPr>
        <p:spPr>
          <a:xfrm>
            <a:off x="514350" y="3732451"/>
            <a:ext cx="1682814" cy="822475"/>
          </a:xfrm>
          <a:custGeom>
            <a:rect b="b" l="l" r="r" t="t"/>
            <a:pathLst>
              <a:path extrusionOk="0" h="1644951" w="3365628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54"/>
          <p:cNvSpPr/>
          <p:nvPr/>
        </p:nvSpPr>
        <p:spPr>
          <a:xfrm rot="-8467240">
            <a:off x="6304118" y="439490"/>
            <a:ext cx="611174" cy="1183612"/>
          </a:xfrm>
          <a:custGeom>
            <a:rect b="b" l="l" r="r" t="t"/>
            <a:pathLst>
              <a:path extrusionOk="0" h="2367223" w="1222348">
                <a:moveTo>
                  <a:pt x="0" y="0"/>
                </a:moveTo>
                <a:lnTo>
                  <a:pt x="1222348" y="0"/>
                </a:lnTo>
                <a:lnTo>
                  <a:pt x="1222348" y="2367223"/>
                </a:lnTo>
                <a:lnTo>
                  <a:pt x="0" y="2367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54"/>
          <p:cNvSpPr/>
          <p:nvPr/>
        </p:nvSpPr>
        <p:spPr>
          <a:xfrm>
            <a:off x="2964077" y="4298105"/>
            <a:ext cx="1028700" cy="1028700"/>
          </a:xfrm>
          <a:custGeom>
            <a:rect b="b" l="l" r="r" t="t"/>
            <a:pathLst>
              <a:path extrusionOk="0"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1" name="Google Shape;401;p54"/>
          <p:cNvGrpSpPr/>
          <p:nvPr/>
        </p:nvGrpSpPr>
        <p:grpSpPr>
          <a:xfrm>
            <a:off x="3021309" y="2040157"/>
            <a:ext cx="3101400" cy="1063191"/>
            <a:chOff x="0" y="-133350"/>
            <a:chExt cx="8270400" cy="2835176"/>
          </a:xfrm>
        </p:grpSpPr>
        <p:sp>
          <p:nvSpPr>
            <p:cNvPr id="402" name="Google Shape;402;p54"/>
            <p:cNvSpPr txBox="1"/>
            <p:nvPr/>
          </p:nvSpPr>
          <p:spPr>
            <a:xfrm>
              <a:off x="0" y="-133350"/>
              <a:ext cx="82704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6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Thank you!</a:t>
              </a:r>
              <a:endParaRPr sz="800"/>
            </a:p>
          </p:txBody>
        </p:sp>
        <p:sp>
          <p:nvSpPr>
            <p:cNvPr id="403" name="Google Shape;403;p54"/>
            <p:cNvSpPr txBox="1"/>
            <p:nvPr/>
          </p:nvSpPr>
          <p:spPr>
            <a:xfrm>
              <a:off x="0" y="2168126"/>
              <a:ext cx="82704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Any Questions?</a:t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8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28"/>
          <p:cNvSpPr txBox="1"/>
          <p:nvPr/>
        </p:nvSpPr>
        <p:spPr>
          <a:xfrm>
            <a:off x="1242150" y="2981625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List of Requirements</a:t>
            </a:r>
            <a:endParaRPr sz="5500"/>
          </a:p>
        </p:txBody>
      </p:sp>
      <p:sp>
        <p:nvSpPr>
          <p:cNvPr id="166" name="Google Shape;166;p28"/>
          <p:cNvSpPr txBox="1"/>
          <p:nvPr/>
        </p:nvSpPr>
        <p:spPr>
          <a:xfrm>
            <a:off x="2040000" y="4008238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Mapping requirements to use cases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9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Requirements</a:t>
            </a:r>
            <a:endParaRPr sz="4500"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4">
            <a:alphaModFix/>
          </a:blip>
          <a:srcRect b="12242" l="32450" r="32596" t="69487"/>
          <a:stretch/>
        </p:blipFill>
        <p:spPr>
          <a:xfrm>
            <a:off x="940438" y="1782025"/>
            <a:ext cx="7263124" cy="23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30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30"/>
          <p:cNvSpPr txBox="1"/>
          <p:nvPr/>
        </p:nvSpPr>
        <p:spPr>
          <a:xfrm>
            <a:off x="1269750" y="240475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Requirements</a:t>
            </a:r>
            <a:endParaRPr sz="4500"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4">
            <a:alphaModFix/>
          </a:blip>
          <a:srcRect b="7123" l="17014" r="14294" t="7362"/>
          <a:stretch/>
        </p:blipFill>
        <p:spPr>
          <a:xfrm>
            <a:off x="2091775" y="1047225"/>
            <a:ext cx="4960451" cy="38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-4579785" y="-308094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3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31"/>
          <p:cNvSpPr txBox="1"/>
          <p:nvPr/>
        </p:nvSpPr>
        <p:spPr>
          <a:xfrm>
            <a:off x="1269750" y="354524"/>
            <a:ext cx="6604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 (Constraints) </a:t>
            </a: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Requirements</a:t>
            </a:r>
            <a:endParaRPr sz="4500"/>
          </a:p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4">
            <a:alphaModFix/>
          </a:blip>
          <a:srcRect b="70216" l="31976" r="32180" t="11777"/>
          <a:stretch/>
        </p:blipFill>
        <p:spPr>
          <a:xfrm>
            <a:off x="1055700" y="2057375"/>
            <a:ext cx="7032576" cy="220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/>
          <p:nvPr/>
        </p:nvSpPr>
        <p:spPr>
          <a:xfrm>
            <a:off x="-4793535" y="-309429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32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32"/>
          <p:cNvSpPr txBox="1"/>
          <p:nvPr/>
        </p:nvSpPr>
        <p:spPr>
          <a:xfrm>
            <a:off x="1269750" y="354524"/>
            <a:ext cx="6604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Non-Functional</a:t>
            </a: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(Quality) Requirements</a:t>
            </a:r>
            <a:endParaRPr sz="4500"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4">
            <a:alphaModFix/>
          </a:blip>
          <a:srcRect b="15001" l="32145" r="32287" t="74657"/>
          <a:stretch/>
        </p:blipFill>
        <p:spPr>
          <a:xfrm>
            <a:off x="1038450" y="1823600"/>
            <a:ext cx="7067085" cy="12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5">
            <a:alphaModFix/>
          </a:blip>
          <a:srcRect b="75223" l="32316" r="32116" t="11308"/>
          <a:stretch/>
        </p:blipFill>
        <p:spPr>
          <a:xfrm>
            <a:off x="1058024" y="3306525"/>
            <a:ext cx="7027973" cy="166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/>
          <p:nvPr/>
        </p:nvSpPr>
        <p:spPr>
          <a:xfrm>
            <a:off x="-4793535" y="-309429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33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33"/>
          <p:cNvSpPr txBox="1"/>
          <p:nvPr/>
        </p:nvSpPr>
        <p:spPr>
          <a:xfrm>
            <a:off x="1269750" y="354524"/>
            <a:ext cx="6604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Domain</a:t>
            </a: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(Business) Requirements</a:t>
            </a:r>
            <a:endParaRPr sz="5500"/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4">
            <a:alphaModFix/>
          </a:blip>
          <a:srcRect b="14645" l="32437" r="32072" t="65531"/>
          <a:stretch/>
        </p:blipFill>
        <p:spPr>
          <a:xfrm>
            <a:off x="917425" y="2217725"/>
            <a:ext cx="7309148" cy="255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